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E6AA-134E-4B4C-9AE7-4C8B6E91F96C}" type="datetimeFigureOut">
              <a:rPr lang="he-IL" smtClean="0"/>
              <a:t>כ"ו/שבט/תשפ"ב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207F8E8-98C9-4616-9B21-2450BA51810F}" type="slidenum">
              <a:rPr lang="he-IL" smtClean="0"/>
              <a:t>‹#›</a:t>
            </a:fld>
            <a:endParaRPr lang="he-IL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15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E6AA-134E-4B4C-9AE7-4C8B6E91F96C}" type="datetimeFigureOut">
              <a:rPr lang="he-IL" smtClean="0"/>
              <a:t>כ"ו/שבט/תשפ"ב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F8E8-98C9-4616-9B21-2450BA51810F}" type="slidenum">
              <a:rPr lang="he-IL" smtClean="0"/>
              <a:t>‹#›</a:t>
            </a:fld>
            <a:endParaRPr lang="he-IL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217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E6AA-134E-4B4C-9AE7-4C8B6E91F96C}" type="datetimeFigureOut">
              <a:rPr lang="he-IL" smtClean="0"/>
              <a:t>כ"ו/שבט/תשפ"ב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F8E8-98C9-4616-9B21-2450BA51810F}" type="slidenum">
              <a:rPr lang="he-IL" smtClean="0"/>
              <a:t>‹#›</a:t>
            </a:fld>
            <a:endParaRPr lang="he-IL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4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E6AA-134E-4B4C-9AE7-4C8B6E91F96C}" type="datetimeFigureOut">
              <a:rPr lang="he-IL" smtClean="0"/>
              <a:t>כ"ו/שבט/תשפ"ב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F8E8-98C9-4616-9B21-2450BA51810F}" type="slidenum">
              <a:rPr lang="he-IL" smtClean="0"/>
              <a:t>‹#›</a:t>
            </a:fld>
            <a:endParaRPr lang="he-IL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160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E6AA-134E-4B4C-9AE7-4C8B6E91F96C}" type="datetimeFigureOut">
              <a:rPr lang="he-IL" smtClean="0"/>
              <a:t>כ"ו/שבט/תשפ"ב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F8E8-98C9-4616-9B21-2450BA51810F}" type="slidenum">
              <a:rPr lang="he-IL" smtClean="0"/>
              <a:t>‹#›</a:t>
            </a:fld>
            <a:endParaRPr lang="he-IL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79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E6AA-134E-4B4C-9AE7-4C8B6E91F96C}" type="datetimeFigureOut">
              <a:rPr lang="he-IL" smtClean="0"/>
              <a:t>כ"ו/שבט/תשפ"ב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F8E8-98C9-4616-9B21-2450BA51810F}" type="slidenum">
              <a:rPr lang="he-IL" smtClean="0"/>
              <a:t>‹#›</a:t>
            </a:fld>
            <a:endParaRPr lang="he-IL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243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E6AA-134E-4B4C-9AE7-4C8B6E91F96C}" type="datetimeFigureOut">
              <a:rPr lang="he-IL" smtClean="0"/>
              <a:t>כ"ו/שבט/תשפ"ב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F8E8-98C9-4616-9B21-2450BA51810F}" type="slidenum">
              <a:rPr lang="he-IL" smtClean="0"/>
              <a:t>‹#›</a:t>
            </a:fld>
            <a:endParaRPr lang="he-IL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600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E6AA-134E-4B4C-9AE7-4C8B6E91F96C}" type="datetimeFigureOut">
              <a:rPr lang="he-IL" smtClean="0"/>
              <a:t>כ"ו/שבט/תשפ"ב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F8E8-98C9-4616-9B21-2450BA51810F}" type="slidenum">
              <a:rPr lang="he-IL" smtClean="0"/>
              <a:t>‹#›</a:t>
            </a:fld>
            <a:endParaRPr lang="he-IL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734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E6AA-134E-4B4C-9AE7-4C8B6E91F96C}" type="datetimeFigureOut">
              <a:rPr lang="he-IL" smtClean="0"/>
              <a:t>כ"ו/שבט/תשפ"ב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F8E8-98C9-4616-9B21-2450BA5181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4962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E6AA-134E-4B4C-9AE7-4C8B6E91F96C}" type="datetimeFigureOut">
              <a:rPr lang="he-IL" smtClean="0"/>
              <a:t>כ"ו/שבט/תשפ"ב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F8E8-98C9-4616-9B21-2450BA51810F}" type="slidenum">
              <a:rPr lang="he-IL" smtClean="0"/>
              <a:t>‹#›</a:t>
            </a:fld>
            <a:endParaRPr lang="he-IL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472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6D1BE6AA-134E-4B4C-9AE7-4C8B6E91F96C}" type="datetimeFigureOut">
              <a:rPr lang="he-IL" smtClean="0"/>
              <a:t>כ"ו/שבט/תשפ"ב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F8E8-98C9-4616-9B21-2450BA51810F}" type="slidenum">
              <a:rPr lang="he-IL" smtClean="0"/>
              <a:t>‹#›</a:t>
            </a:fld>
            <a:endParaRPr lang="he-IL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136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BE6AA-134E-4B4C-9AE7-4C8B6E91F96C}" type="datetimeFigureOut">
              <a:rPr lang="he-IL" smtClean="0"/>
              <a:t>כ"ו/שבט/תשפ"ב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207F8E8-98C9-4616-9B21-2450BA51810F}" type="slidenum">
              <a:rPr lang="he-IL" smtClean="0"/>
              <a:t>‹#›</a:t>
            </a:fld>
            <a:endParaRPr lang="he-IL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60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8B3B2B-C78C-478C-8C0F-80E1AF0CB9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199" b="8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D66736-8DD8-4BFC-8884-EBE2926E7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Stock prediction</a:t>
            </a:r>
            <a:endParaRPr lang="he-IL" sz="1150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9D1DA-1C52-46AA-85E6-042C806A1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W</a:t>
            </a:r>
            <a:r>
              <a:rPr lang="en-US" sz="3200" cap="none" dirty="0"/>
              <a:t>ritten by</a:t>
            </a:r>
            <a:r>
              <a:rPr lang="en-US" sz="3200" dirty="0"/>
              <a:t>: A</a:t>
            </a:r>
            <a:r>
              <a:rPr lang="en-US" sz="3200" cap="none" dirty="0"/>
              <a:t>di</a:t>
            </a:r>
            <a:r>
              <a:rPr lang="en-US" sz="3200" dirty="0"/>
              <a:t> T</a:t>
            </a:r>
            <a:r>
              <a:rPr lang="en-US" sz="3200" cap="none" dirty="0"/>
              <a:t>zipori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2010346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179A6-F736-48C7-ACB6-68553D214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33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41F7D-8703-4818-ABCC-3DDA9AC4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Research question</a:t>
            </a:r>
            <a:endParaRPr lang="he-IL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6215C-668E-48AC-B0DD-FC534DB48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pPr marL="432000" indent="-323640" algn="ctr">
              <a:spcBef>
                <a:spcPts val="1417"/>
              </a:spcBef>
              <a:buSzPct val="108409"/>
              <a:buBlip>
                <a:blip r:embed="rId3"/>
              </a:buBlip>
            </a:pPr>
            <a:r>
              <a:rPr lang="en-US" b="0" strike="noStrike" spc="-1" dirty="0"/>
              <a:t>Can we predict when and how much a stock will rise or fall?</a:t>
            </a:r>
          </a:p>
          <a:p>
            <a:pPr marL="432000" indent="-323640" algn="ctr">
              <a:spcBef>
                <a:spcPts val="1417"/>
              </a:spcBef>
              <a:buSzPct val="108409"/>
              <a:buBlip>
                <a:blip r:embed="rId4"/>
              </a:buBlip>
            </a:pPr>
            <a:r>
              <a:rPr lang="en-US" b="0" strike="noStrike" spc="-1" dirty="0"/>
              <a:t>How can we predict and what conclusions can be drawn from the prediction?</a:t>
            </a:r>
          </a:p>
          <a:p>
            <a:pPr marL="432000" indent="-323640" algn="ctr">
              <a:spcBef>
                <a:spcPts val="1417"/>
              </a:spcBef>
              <a:buSzPct val="108409"/>
              <a:buBlip>
                <a:blip r:embed="rId4"/>
              </a:buBlip>
            </a:pPr>
            <a:r>
              <a:rPr lang="en-US" spc="-1" dirty="0"/>
              <a:t>Which machine learning model is better for the prediction?</a:t>
            </a:r>
            <a:endParaRPr lang="en-US" b="0" strike="noStrike" spc="-1" dirty="0"/>
          </a:p>
          <a:p>
            <a:pPr algn="ctr"/>
            <a:endParaRPr lang="he-IL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956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4D39B-F337-4872-BB8F-928BD059A4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354" r="-1" b="6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9D0F5-A887-47F4-A4D8-C8436971B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Data sources</a:t>
            </a:r>
            <a:endParaRPr lang="he-IL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23D30-B0FB-48B6-957E-72E50A98E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pPr marL="108360" indent="0" algn="ctr">
              <a:spcAft>
                <a:spcPts val="1060"/>
              </a:spcAft>
              <a:buSzPct val="100014"/>
              <a:buNone/>
            </a:pPr>
            <a:r>
              <a:rPr lang="en-US" b="0" strike="noStrike" spc="-1" dirty="0"/>
              <a:t>I used Yahoo Finance's built-in API.</a:t>
            </a:r>
          </a:p>
          <a:p>
            <a:pPr marL="108360" indent="0" algn="ctr">
              <a:spcAft>
                <a:spcPts val="1060"/>
              </a:spcAft>
              <a:buSzPct val="100014"/>
              <a:buNone/>
            </a:pPr>
            <a:r>
              <a:rPr lang="en-US" b="0" strike="noStrike" spc="-1" dirty="0"/>
              <a:t>I wrote a script that runs</a:t>
            </a:r>
            <a:r>
              <a:rPr lang="en-US" spc="-1" dirty="0"/>
              <a:t> </a:t>
            </a:r>
            <a:r>
              <a:rPr lang="en-US" b="0" strike="noStrike" spc="-1" dirty="0"/>
              <a:t>Over the DB and retrieve all historical data by dates.</a:t>
            </a:r>
          </a:p>
          <a:p>
            <a:pPr marL="108360" indent="0" algn="ctr">
              <a:spcAft>
                <a:spcPts val="1060"/>
              </a:spcAft>
              <a:buSzPct val="100014"/>
              <a:buNone/>
            </a:pPr>
            <a:r>
              <a:rPr lang="en-US" spc="-1" dirty="0"/>
              <a:t>We can get the data for every stock we chose by select the symbol of the company(example: tesla motor company = TSLA).</a:t>
            </a:r>
            <a:endParaRPr lang="en-US" b="0" strike="noStrike" spc="-1" dirty="0"/>
          </a:p>
          <a:p>
            <a:pPr marL="108360" indent="0" algn="ctr">
              <a:spcAft>
                <a:spcPts val="1060"/>
              </a:spcAft>
              <a:buSzPct val="100014"/>
              <a:buNone/>
            </a:pPr>
            <a:r>
              <a:rPr lang="en-US" b="0" strike="noStrike" spc="-1" dirty="0"/>
              <a:t>Finally, I chained the result to a data frame</a:t>
            </a:r>
          </a:p>
          <a:p>
            <a:pPr algn="ctr"/>
            <a:endParaRPr lang="he-IL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166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8B6A1-298B-4283-965D-FA548B894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8476" r="-1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8C68C-A95A-44DA-8955-F8461D1C4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Data cleaning</a:t>
            </a:r>
            <a:endParaRPr lang="he-IL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DC86E-8D91-4D85-8001-774F167E1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pPr marL="108360" indent="0" algn="ctr">
              <a:spcAft>
                <a:spcPts val="1182"/>
              </a:spcAft>
              <a:buClr>
                <a:srgbClr val="000000"/>
              </a:buClr>
              <a:buSzPct val="45000"/>
              <a:buNone/>
            </a:pPr>
            <a:r>
              <a:rPr lang="en-US" b="0" strike="noStrike" spc="-1" dirty="0">
                <a:latin typeface="Arial"/>
              </a:rPr>
              <a:t>Threading of all the information to one table.</a:t>
            </a:r>
          </a:p>
          <a:p>
            <a:pPr marL="108360" indent="0" algn="ctr">
              <a:spcAft>
                <a:spcPts val="1182"/>
              </a:spcAft>
              <a:buClr>
                <a:srgbClr val="000000"/>
              </a:buClr>
              <a:buSzPct val="45000"/>
              <a:buNone/>
            </a:pPr>
            <a:r>
              <a:rPr lang="en-US" b="0" strike="noStrike" spc="-1" dirty="0">
                <a:latin typeface="Arial"/>
              </a:rPr>
              <a:t>Filter incorrect values and </a:t>
            </a:r>
          </a:p>
          <a:p>
            <a:pPr marL="108360" indent="0" algn="ctr">
              <a:spcAft>
                <a:spcPts val="1182"/>
              </a:spcAft>
              <a:buClr>
                <a:srgbClr val="000000"/>
              </a:buClr>
              <a:buSzPct val="45000"/>
              <a:buNone/>
            </a:pPr>
            <a:r>
              <a:rPr lang="en-US" spc="-1" dirty="0">
                <a:latin typeface="Arial"/>
              </a:rPr>
              <a:t>Remove duplicates if and exist</a:t>
            </a:r>
            <a:r>
              <a:rPr lang="en-US" b="0" strike="noStrike" spc="-1" dirty="0">
                <a:latin typeface="Arial"/>
              </a:rPr>
              <a:t>.</a:t>
            </a:r>
          </a:p>
          <a:p>
            <a:pPr marL="108360" indent="0" algn="ctr">
              <a:spcAft>
                <a:spcPts val="1182"/>
              </a:spcAft>
              <a:buClr>
                <a:srgbClr val="000000"/>
              </a:buClr>
              <a:buSzPct val="45000"/>
              <a:buNone/>
            </a:pPr>
            <a:r>
              <a:rPr lang="en-US" b="0" strike="noStrike" spc="-1" dirty="0">
                <a:latin typeface="Arial"/>
              </a:rPr>
              <a:t>Outline handling.</a:t>
            </a:r>
          </a:p>
          <a:p>
            <a:pPr marL="108360" indent="0" algn="ctr">
              <a:spcAft>
                <a:spcPts val="1182"/>
              </a:spcAft>
              <a:buClr>
                <a:srgbClr val="000000"/>
              </a:buClr>
              <a:buSzPct val="45000"/>
              <a:buNone/>
            </a:pPr>
            <a:r>
              <a:rPr lang="en-US" b="0" strike="noStrike" spc="-1" dirty="0">
                <a:latin typeface="Arial"/>
              </a:rPr>
              <a:t>Arranging the format of the dates.</a:t>
            </a:r>
          </a:p>
          <a:p>
            <a:pPr marL="108360" indent="0" algn="ctr">
              <a:spcAft>
                <a:spcPts val="1182"/>
              </a:spcAft>
              <a:buClr>
                <a:srgbClr val="000000"/>
              </a:buClr>
              <a:buSzPct val="45000"/>
              <a:buNone/>
            </a:pPr>
            <a:endParaRPr lang="en-US" b="0" strike="noStrike" spc="-1" dirty="0">
              <a:latin typeface="Arial"/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347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13A49-8E29-43D1-9317-BD1427E31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24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90BAC-E02B-4039-8803-3EA51F5E3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strike="noStrike" spc="-1">
                <a:latin typeface="Arial"/>
                <a:cs typeface="David"/>
              </a:rPr>
              <a:t>ML - machine learning</a:t>
            </a:r>
            <a:endParaRPr lang="en-US" strike="noStrike" spc="-1">
              <a:latin typeface="Arial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F9362-91FB-447B-88AB-8B58256F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b="0" strike="noStrike" spc="-1" dirty="0">
                <a:latin typeface="Arial"/>
              </a:rPr>
              <a:t>I used 3 models with 10,0000 data to predict the if the stock will rise or fall.</a:t>
            </a:r>
          </a:p>
          <a:p>
            <a:pPr marL="0" indent="0" algn="ctr">
              <a:buNone/>
            </a:pPr>
            <a:r>
              <a:rPr lang="en-US" b="0" strike="noStrike" spc="-1" dirty="0">
                <a:latin typeface="Arial"/>
              </a:rPr>
              <a:t>It is now possible to see which model is more predictable.</a:t>
            </a:r>
          </a:p>
          <a:p>
            <a:pPr marL="0" indent="0" algn="ctr">
              <a:buNone/>
            </a:pPr>
            <a:r>
              <a:rPr lang="en-US" b="0" strike="noStrike" spc="-1" dirty="0">
                <a:latin typeface="Arial"/>
              </a:rPr>
              <a:t>I returned the errors of each of the models.</a:t>
            </a:r>
          </a:p>
          <a:p>
            <a:pPr marL="0" indent="0" algn="ctr">
              <a:buNone/>
            </a:pPr>
            <a:endParaRPr lang="en-US" b="0" strike="noStrike" spc="-1" dirty="0">
              <a:latin typeface="Arial"/>
            </a:endParaRPr>
          </a:p>
          <a:p>
            <a:pPr algn="ctr"/>
            <a:endParaRPr lang="en-US" b="0" strike="noStrike" spc="-1" dirty="0">
              <a:latin typeface="Arial"/>
            </a:endParaRPr>
          </a:p>
          <a:p>
            <a:pPr algn="ctr"/>
            <a:endParaRPr lang="he-IL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768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4D52F-F2B6-4803-A94C-166D5AFA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en-US" sz="3300" strike="noStrike" spc="-1"/>
              <a:t>Decision tree model</a:t>
            </a:r>
            <a:br>
              <a:rPr lang="en-US" sz="3300" strike="noStrike" spc="-1"/>
            </a:br>
            <a:endParaRPr lang="en-US" sz="330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AC84816-BDEF-401E-87ED-C835E77A4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226728"/>
            <a:ext cx="6282919" cy="38865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507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170EA3-C4B4-4C3C-9860-A6379C1B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en-US" sz="3600"/>
              <a:t>Linear regression model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13E37C-F905-42F1-8808-A91BD3E9D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415872"/>
            <a:ext cx="6282919" cy="326711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556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D2E62-B54E-4C01-918F-B6488ED5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en-US" sz="3600"/>
              <a:t>Naïve model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1DCBD4-3840-4DB8-875B-3A585D4AC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976903"/>
            <a:ext cx="6282919" cy="39951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721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7" name="Picture 13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1DF46-F46F-4780-A3A6-C95CE7EF1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en-US" sz="2800" strike="noStrike" spc="-1"/>
              <a:t>Average error models tested</a:t>
            </a:r>
            <a:br>
              <a:rPr lang="en-US" sz="2800" strike="noStrike" spc="-1"/>
            </a:br>
            <a:endParaRPr lang="en-US" sz="2800"/>
          </a:p>
        </p:txBody>
      </p:sp>
      <p:cxnSp>
        <p:nvCxnSpPr>
          <p:cNvPr id="42" name="Straight Connector 23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3" name="Group 25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0383A4-6171-4EAB-A426-37F923422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554" b="-3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46" name="Picture 29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7" name="Straight Connector 31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48549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36</TotalTime>
  <Words>198</Words>
  <Application>Microsoft Office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Gallery</vt:lpstr>
      <vt:lpstr>Stock prediction</vt:lpstr>
      <vt:lpstr>Research question</vt:lpstr>
      <vt:lpstr>Data sources</vt:lpstr>
      <vt:lpstr>Data cleaning</vt:lpstr>
      <vt:lpstr>ML - machine learning</vt:lpstr>
      <vt:lpstr>Decision tree model </vt:lpstr>
      <vt:lpstr>Linear regression model</vt:lpstr>
      <vt:lpstr>Naïve model</vt:lpstr>
      <vt:lpstr>Average error models tested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prediction</dc:title>
  <dc:creator>עדי ציפורי</dc:creator>
  <cp:lastModifiedBy>עדי ציפורי</cp:lastModifiedBy>
  <cp:revision>2</cp:revision>
  <dcterms:created xsi:type="dcterms:W3CDTF">2022-01-28T11:31:15Z</dcterms:created>
  <dcterms:modified xsi:type="dcterms:W3CDTF">2022-01-28T12:08:22Z</dcterms:modified>
</cp:coreProperties>
</file>